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Funnel Sans" panose="020B0604020202020204" charset="0"/>
      <p:regular r:id="rId14"/>
    </p:embeddedFont>
    <p:embeddedFont>
      <p:font typeface="Mona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64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EcoStar Pro: Smart Energy and Resource Consumption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Project by: Kunal Gangani (FYMCA-A Roll Number 25) and Vijay Amrute (FYMCA-A Roll Number 67)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703" y="989052"/>
            <a:ext cx="9723358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6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Collaborative Development: Roles and Contributions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672703" y="1853922"/>
            <a:ext cx="1328499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clear division of responsibilities ensured focused development and comprehensive coverage of all critical system components.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377559"/>
            <a:ext cx="22860" cy="4862989"/>
          </a:xfrm>
          <a:prstGeom prst="roundRect">
            <a:avLst>
              <a:gd name="adj" fmla="val 353134"/>
            </a:avLst>
          </a:prstGeom>
          <a:solidFill>
            <a:srgbClr val="C8CACF"/>
          </a:solidFill>
          <a:ln/>
        </p:spPr>
      </p:sp>
      <p:sp>
        <p:nvSpPr>
          <p:cNvPr id="5" name="Shape 3"/>
          <p:cNvSpPr/>
          <p:nvPr/>
        </p:nvSpPr>
        <p:spPr>
          <a:xfrm>
            <a:off x="649843" y="2377559"/>
            <a:ext cx="6642497" cy="2239328"/>
          </a:xfrm>
          <a:prstGeom prst="roundRect">
            <a:avLst>
              <a:gd name="adj" fmla="val 360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4"/>
          <p:cNvSpPr/>
          <p:nvPr/>
        </p:nvSpPr>
        <p:spPr>
          <a:xfrm>
            <a:off x="3407926" y="2577346"/>
            <a:ext cx="3692247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Kunal Gangani (Member 1)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849630" y="3052882"/>
            <a:ext cx="625054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Primary development of the </a:t>
            </a: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Energy Consumption Input Module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49630" y="3427571"/>
            <a:ext cx="6250543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FontTx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Oversaw the overall </a:t>
            </a: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UI Design and Theming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using </a:t>
            </a:r>
            <a:r>
              <a:rPr lang="en-US" sz="150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Kivy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best practices.</a:t>
            </a:r>
            <a:endParaRPr lang="en-US" sz="15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849630" y="4109680"/>
            <a:ext cx="625054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Conceptualized and planned the </a:t>
            </a: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Future Analysis and Tips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features.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338060" y="5001220"/>
            <a:ext cx="6642497" cy="2239328"/>
          </a:xfrm>
          <a:prstGeom prst="rect">
            <a:avLst/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30227" y="5201007"/>
            <a:ext cx="3470553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Vijay Amrute (Member 2)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7530227" y="5676543"/>
            <a:ext cx="625054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Developed the core Authentication system (Registration and Login).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30227" y="6051233"/>
            <a:ext cx="6250543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Designed and implemented the </a:t>
            </a:r>
            <a:r>
              <a:rPr lang="en-US" sz="150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HomePage</a:t>
            </a: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Navigation Drawer architecture.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530227" y="6733342"/>
            <a:ext cx="625054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Managed the Database Integration (SQLite setup and data schema).</a:t>
            </a:r>
            <a:endParaRPr lang="en-US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AB1D5-FF08-E4EB-FC16-E74D7DCBE277}"/>
              </a:ext>
            </a:extLst>
          </p:cNvPr>
          <p:cNvSpPr/>
          <p:nvPr/>
        </p:nvSpPr>
        <p:spPr>
          <a:xfrm>
            <a:off x="12779298" y="7727795"/>
            <a:ext cx="1750741" cy="379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610910"/>
            <a:ext cx="12895778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6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Conclusion: Empowering Sustainable Living Through Technology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725924" y="1544241"/>
            <a:ext cx="1317855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EcoStar Pro represents a unified effort to deliver a powerful yet accessible tool for resource management, promoting both cost savings and environmental stewardship.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105025" y="2960370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Easy Input</a:t>
            </a:r>
            <a:endParaRPr lang="en-US" sz="2800" b="1" dirty="0"/>
          </a:p>
        </p:txBody>
      </p:sp>
      <p:sp>
        <p:nvSpPr>
          <p:cNvPr id="5" name="Text 3"/>
          <p:cNvSpPr/>
          <p:nvPr/>
        </p:nvSpPr>
        <p:spPr>
          <a:xfrm>
            <a:off x="725924" y="3408878"/>
            <a:ext cx="3971925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Simple, centralized data logging for multiple resource types.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959" y="2441138"/>
            <a:ext cx="4612481" cy="461248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72" y="3232487"/>
            <a:ext cx="310277" cy="3879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2551" y="2960370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Detailed Analysis</a:t>
            </a:r>
            <a:endParaRPr lang="en-US" sz="2800" b="1" dirty="0"/>
          </a:p>
        </p:txBody>
      </p:sp>
      <p:sp>
        <p:nvSpPr>
          <p:cNvPr id="9" name="Text 5"/>
          <p:cNvSpPr/>
          <p:nvPr/>
        </p:nvSpPr>
        <p:spPr>
          <a:xfrm>
            <a:off x="9932551" y="3408878"/>
            <a:ext cx="3971925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Visualized data across various time frames (daily, weekly, monthly).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959" y="2441138"/>
            <a:ext cx="4612481" cy="461248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762" y="3625036"/>
            <a:ext cx="310277" cy="3879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2551" y="5422106"/>
            <a:ext cx="324421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Smart Recommendations</a:t>
            </a:r>
            <a:endParaRPr lang="en-US" sz="2800" b="1" dirty="0"/>
          </a:p>
        </p:txBody>
      </p:sp>
      <p:sp>
        <p:nvSpPr>
          <p:cNvPr id="13" name="Text 7"/>
          <p:cNvSpPr/>
          <p:nvPr/>
        </p:nvSpPr>
        <p:spPr>
          <a:xfrm>
            <a:off x="9932551" y="5870615"/>
            <a:ext cx="3971925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Future AI integration for personalized, predictive saving tips.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959" y="2441138"/>
            <a:ext cx="4612481" cy="461248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213" y="5874127"/>
            <a:ext cx="310277" cy="38790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95832" y="5422106"/>
            <a:ext cx="2802017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Cross-Platform Reach</a:t>
            </a:r>
            <a:endParaRPr lang="en-US" sz="2800" b="1" dirty="0"/>
          </a:p>
        </p:txBody>
      </p:sp>
      <p:sp>
        <p:nvSpPr>
          <p:cNvPr id="17" name="Text 9"/>
          <p:cNvSpPr/>
          <p:nvPr/>
        </p:nvSpPr>
        <p:spPr>
          <a:xfrm>
            <a:off x="725924" y="5870615"/>
            <a:ext cx="3971925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Consistent experience across all major desktop operating systems.</a:t>
            </a:r>
            <a:endParaRPr lang="en-US" sz="16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8959" y="2441138"/>
            <a:ext cx="4612481" cy="4612481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123" y="5481578"/>
            <a:ext cx="310277" cy="38790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25924" y="7286863"/>
            <a:ext cx="1317855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Thank you.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We believe EcoStar Pro is a strong foundation for future sustainable technology solutions.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F2534F-0530-5A2B-33BE-BF44CB082661}"/>
              </a:ext>
            </a:extLst>
          </p:cNvPr>
          <p:cNvSpPr/>
          <p:nvPr/>
        </p:nvSpPr>
        <p:spPr>
          <a:xfrm>
            <a:off x="12823902" y="7727795"/>
            <a:ext cx="1706137" cy="501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1865"/>
            <a:ext cx="94707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Need for Smart Resource Management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93790" y="4399002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399002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656296"/>
            <a:ext cx="3504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Growing Global Concerns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14671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Rising energy bills and environmental problems show why it's important to manage electricity, gas, and water use wisely.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399002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399002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465629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Demand for User-Friendly Tools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50104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People need easy-to-use and smart apps that help them easily track and manage their energy and water usage in one place.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399002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399002"/>
            <a:ext cx="121920" cy="3173849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465629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Addressing Fragmentation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50104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ways to track energy and water use are manual and spread out, making it hard to get helpful, big-picture insights for saving resources.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DA86B-6554-2B50-5832-C1C83D7CDFAD}"/>
              </a:ext>
            </a:extLst>
          </p:cNvPr>
          <p:cNvSpPr/>
          <p:nvPr/>
        </p:nvSpPr>
        <p:spPr>
          <a:xfrm>
            <a:off x="12678937" y="7694341"/>
            <a:ext cx="186225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68544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Limitations of Existing Systems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197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methods for tracking resource consumption often result in inefficiency and inaction due to several critical flaws: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782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38828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Manual &amp; Fragmented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3303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 depend on paper bills or different sources, making it hard to track energy, water, and gas use all in one place.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53782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388287"/>
            <a:ext cx="3144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Lack of Real-time Data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87870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 usually get their consumption info weeks or months later, making it hard to change habits quickly or save energy.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53782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388287"/>
            <a:ext cx="3591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Non-Personalized Insights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87870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Most systems provide general reports but don’t give personal advice based on how each user actually uses energy and resources.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3C013D-21C0-482A-36FB-F6B74FFF0FD8}"/>
              </a:ext>
            </a:extLst>
          </p:cNvPr>
          <p:cNvSpPr/>
          <p:nvPr/>
        </p:nvSpPr>
        <p:spPr>
          <a:xfrm>
            <a:off x="12701239" y="7649737"/>
            <a:ext cx="1839951" cy="57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800"/>
            <a:ext cx="116470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EcoStar Pro: System Overview and Core Functionality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793790" y="179701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EcoStar Pro is a robust, cross-platform application designed to centralize and simplify resource consumption management for households and small businesses.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6136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3140869"/>
            <a:ext cx="33201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Cross-Platform Deployment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3951" y="4076343"/>
            <a:ext cx="33201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Developed using Python Kivy for a unified experience across Windows, macOS, and Linux desktop environments.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7616" y="326136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373B48"/>
          </a:solidFill>
          <a:ln/>
        </p:spPr>
      </p:sp>
      <p:sp>
        <p:nvSpPr>
          <p:cNvPr id="8" name="Text 6"/>
          <p:cNvSpPr/>
          <p:nvPr/>
        </p:nvSpPr>
        <p:spPr>
          <a:xfrm>
            <a:off x="5077778" y="3140869"/>
            <a:ext cx="33202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Multi-Resource Tracking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077778" y="4076343"/>
            <a:ext cx="33202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Tracks electricity, gas, and water usage in a single, intuitive interface, providing immediate feedback.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610207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373B48"/>
          </a:solidFill>
          <a:ln/>
        </p:spPr>
      </p:sp>
      <p:sp>
        <p:nvSpPr>
          <p:cNvPr id="11" name="Text 9"/>
          <p:cNvSpPr/>
          <p:nvPr/>
        </p:nvSpPr>
        <p:spPr>
          <a:xfrm>
            <a:off x="1133951" y="5981581"/>
            <a:ext cx="4140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Secure &amp; Personalized Profiles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33951" y="6562725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Features secure authentication and individualized user dashboards to ensure data privacy and relevant insights.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1848088"/>
            <a:ext cx="4885015" cy="48850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BD5E91-F6E9-DCF9-C460-F9A7FD71F1AE}"/>
              </a:ext>
            </a:extLst>
          </p:cNvPr>
          <p:cNvSpPr/>
          <p:nvPr/>
        </p:nvSpPr>
        <p:spPr>
          <a:xfrm>
            <a:off x="12790449" y="7683190"/>
            <a:ext cx="170613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1076920"/>
            <a:ext cx="7301032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6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Objectives: Defining Success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729020" y="2014180"/>
            <a:ext cx="131723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primary goals focus on delivering a high-quality, scalable, and user-centric solution that drives positive change in consumption habits.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9020" y="2894290"/>
            <a:ext cx="6482001" cy="1868805"/>
          </a:xfrm>
          <a:prstGeom prst="roundRect">
            <a:avLst>
              <a:gd name="adj" fmla="val 587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29020" y="2871430"/>
            <a:ext cx="6482001" cy="91440"/>
          </a:xfrm>
          <a:prstGeom prst="roundRect">
            <a:avLst>
              <a:gd name="adj" fmla="val 95681"/>
            </a:avLst>
          </a:prstGeom>
          <a:solidFill>
            <a:srgbClr val="373B48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581870"/>
            <a:ext cx="624840" cy="624840"/>
          </a:xfrm>
          <a:prstGeom prst="roundRect">
            <a:avLst>
              <a:gd name="adj" fmla="val 146341"/>
            </a:avLst>
          </a:prstGeom>
          <a:solidFill>
            <a:srgbClr val="373B48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004" y="2738080"/>
            <a:ext cx="249912" cy="3124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60120" y="3414951"/>
            <a:ext cx="290155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Intuitive, Responsive UI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60120" y="3865245"/>
            <a:ext cx="60198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an interface compatible with multiple devices, ensuring an optimal user experience regardless of screen size.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19261" y="2894290"/>
            <a:ext cx="6482120" cy="1868805"/>
          </a:xfrm>
          <a:prstGeom prst="roundRect">
            <a:avLst>
              <a:gd name="adj" fmla="val 587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19261" y="2871430"/>
            <a:ext cx="6482120" cy="91440"/>
          </a:xfrm>
          <a:prstGeom prst="roundRect">
            <a:avLst>
              <a:gd name="adj" fmla="val 95681"/>
            </a:avLst>
          </a:prstGeom>
          <a:solidFill>
            <a:srgbClr val="373B48"/>
          </a:solidFill>
          <a:ln/>
        </p:spPr>
      </p:sp>
      <p:sp>
        <p:nvSpPr>
          <p:cNvPr id="12" name="Shape 9"/>
          <p:cNvSpPr/>
          <p:nvPr/>
        </p:nvSpPr>
        <p:spPr>
          <a:xfrm>
            <a:off x="10347841" y="2581870"/>
            <a:ext cx="624840" cy="624840"/>
          </a:xfrm>
          <a:prstGeom prst="roundRect">
            <a:avLst>
              <a:gd name="adj" fmla="val 146341"/>
            </a:avLst>
          </a:prstGeom>
          <a:solidFill>
            <a:srgbClr val="373B48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5245" y="2738080"/>
            <a:ext cx="249912" cy="31242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50361" y="3414951"/>
            <a:ext cx="373499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Detailed Tracking &amp; Timelines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650361" y="3865245"/>
            <a:ext cx="601991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 users to view consumption history across selectable time frames (daily, weekly, monthly, custom ranges).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29020" y="5283756"/>
            <a:ext cx="6482001" cy="1868805"/>
          </a:xfrm>
          <a:prstGeom prst="roundRect">
            <a:avLst>
              <a:gd name="adj" fmla="val 587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29020" y="5260896"/>
            <a:ext cx="6482001" cy="91440"/>
          </a:xfrm>
          <a:prstGeom prst="roundRect">
            <a:avLst>
              <a:gd name="adj" fmla="val 95681"/>
            </a:avLst>
          </a:prstGeom>
          <a:solidFill>
            <a:srgbClr val="373B48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600" y="4971336"/>
            <a:ext cx="624840" cy="624840"/>
          </a:xfrm>
          <a:prstGeom prst="roundRect">
            <a:avLst>
              <a:gd name="adj" fmla="val 146341"/>
            </a:avLst>
          </a:prstGeom>
          <a:solidFill>
            <a:srgbClr val="373B48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004" y="5127546"/>
            <a:ext cx="249912" cy="31242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0120" y="5804416"/>
            <a:ext cx="382583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Actionable Recommendations</a:t>
            </a:r>
            <a:endParaRPr lang="en-US" sz="2050" dirty="0"/>
          </a:p>
        </p:txBody>
      </p:sp>
      <p:sp>
        <p:nvSpPr>
          <p:cNvPr id="21" name="Text 16"/>
          <p:cNvSpPr/>
          <p:nvPr/>
        </p:nvSpPr>
        <p:spPr>
          <a:xfrm>
            <a:off x="960120" y="6254710"/>
            <a:ext cx="60198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Give users personalized tips to save energy and resources based on their own usage data.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419261" y="5283756"/>
            <a:ext cx="6482120" cy="1868805"/>
          </a:xfrm>
          <a:prstGeom prst="roundRect">
            <a:avLst>
              <a:gd name="adj" fmla="val 587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19261" y="5260896"/>
            <a:ext cx="6482120" cy="91440"/>
          </a:xfrm>
          <a:prstGeom prst="roundRect">
            <a:avLst>
              <a:gd name="adj" fmla="val 95681"/>
            </a:avLst>
          </a:prstGeom>
          <a:solidFill>
            <a:srgbClr val="373B48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47841" y="4971336"/>
            <a:ext cx="624840" cy="624840"/>
          </a:xfrm>
          <a:prstGeom prst="roundRect">
            <a:avLst>
              <a:gd name="adj" fmla="val 146341"/>
            </a:avLst>
          </a:prstGeom>
          <a:solidFill>
            <a:srgbClr val="373B48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5245" y="5127546"/>
            <a:ext cx="249912" cy="31242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50361" y="5804416"/>
            <a:ext cx="3830479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Scalability and Maintainability</a:t>
            </a:r>
            <a:endParaRPr lang="en-US" sz="2050" dirty="0"/>
          </a:p>
        </p:txBody>
      </p:sp>
      <p:sp>
        <p:nvSpPr>
          <p:cNvPr id="27" name="Text 21"/>
          <p:cNvSpPr/>
          <p:nvPr/>
        </p:nvSpPr>
        <p:spPr>
          <a:xfrm>
            <a:off x="7650361" y="6254710"/>
            <a:ext cx="601991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 the codebase is modular and structured to facilitate easy updates, feature expansion, and long-term viability.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A7D331-186E-C027-B447-791CF761BD70}"/>
              </a:ext>
            </a:extLst>
          </p:cNvPr>
          <p:cNvSpPr/>
          <p:nvPr/>
        </p:nvSpPr>
        <p:spPr>
          <a:xfrm>
            <a:off x="12779298" y="7727795"/>
            <a:ext cx="1773043" cy="41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7671"/>
            <a:ext cx="997767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Scope Definition: Target Users and Modularity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793790" y="2501622"/>
            <a:ext cx="443198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Target Market Applicability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537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EcoStar Pro is specifically designed to address the needs of two primary user groups: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836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Households: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Families looking to reduce utility bills and lower their environmental footprint.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8870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Small Businesses: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Enterprises seeking cost reduction through efficient resource monitoring and optimization strategies.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501622"/>
            <a:ext cx="46306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Modular Component Design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1537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system architecture prioritizes modularity to ensure flexibility and future-proofing: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0836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Ease of Updates: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Independent components simplify bug fixes and maintenance.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8870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Feature Expansion: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New modules (e.g., solar integration, device control) can be added without overhauling the core system.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60567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Maintainability: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Clear separation of concerns streamlines collaborative development and long-term support.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E22A7-F34C-9940-3583-664100157997}"/>
              </a:ext>
            </a:extLst>
          </p:cNvPr>
          <p:cNvSpPr/>
          <p:nvPr/>
        </p:nvSpPr>
        <p:spPr>
          <a:xfrm>
            <a:off x="12745844" y="7672039"/>
            <a:ext cx="1773044" cy="479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369"/>
            <a:ext cx="105945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Technology Stack: Building a Robust Application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77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selected a powerful, open-source technology stack to ensure cross-platform compatibility and efficient performance.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6026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88" y="2623542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403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Python 3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89370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Core language providing robust, maintainable backend logic for data processing.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496026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60" y="2623542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43776" y="3403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Kivy GUI Framework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443776" y="389370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Enables rapid development of cross-platform, modern, and responsive user interfaces.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2496026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232" y="2623542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6948" y="3403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SQLite Database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866948" y="389370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Lightweight, embedded database used for reliable local storage and management of consumption data.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464373"/>
            <a:ext cx="13042821" cy="1907858"/>
          </a:xfrm>
          <a:prstGeom prst="roundRect">
            <a:avLst>
              <a:gd name="adj" fmla="val 4993"/>
            </a:avLst>
          </a:prstGeom>
          <a:solidFill>
            <a:srgbClr val="D4D6D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5781675"/>
            <a:ext cx="354330" cy="2834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01748" y="5747861"/>
            <a:ext cx="4431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Integration Opportunities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1601748" y="6329005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current architecture is set up to easily integrate advanced features like Machine Learning (AI) for complex prediction and cloud synchronization for data backup.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56E062-CA31-7DD8-9FD9-99CAD48ED741}"/>
              </a:ext>
            </a:extLst>
          </p:cNvPr>
          <p:cNvSpPr/>
          <p:nvPr/>
        </p:nvSpPr>
        <p:spPr>
          <a:xfrm>
            <a:off x="12702183" y="7727795"/>
            <a:ext cx="1827856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06" y="484346"/>
            <a:ext cx="7067431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Module Breakdown: Application Structure</a:t>
            </a:r>
            <a:endParaRPr lang="en-US" sz="36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6" y="1276826"/>
            <a:ext cx="13397389" cy="760833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773" y="5179969"/>
            <a:ext cx="399234" cy="3992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0419" y="6964045"/>
            <a:ext cx="2994254" cy="374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Splash Screen</a:t>
            </a:r>
            <a:endParaRPr lang="en-US" sz="2800" b="1" dirty="0"/>
          </a:p>
        </p:txBody>
      </p:sp>
      <p:sp>
        <p:nvSpPr>
          <p:cNvPr id="6" name="Text 2"/>
          <p:cNvSpPr/>
          <p:nvPr/>
        </p:nvSpPr>
        <p:spPr>
          <a:xfrm>
            <a:off x="933957" y="7444789"/>
            <a:ext cx="3207178" cy="898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Initial loading screen for the application's launch sequence.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868" y="4607734"/>
            <a:ext cx="399234" cy="3992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9130" y="2118137"/>
            <a:ext cx="2994254" cy="374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User Authentication</a:t>
            </a:r>
            <a:endParaRPr lang="en-US" sz="2800" b="1" dirty="0"/>
          </a:p>
        </p:txBody>
      </p:sp>
      <p:sp>
        <p:nvSpPr>
          <p:cNvPr id="9" name="Text 4"/>
          <p:cNvSpPr/>
          <p:nvPr/>
        </p:nvSpPr>
        <p:spPr>
          <a:xfrm>
            <a:off x="3342668" y="2598881"/>
            <a:ext cx="3207179" cy="598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 login and verification process for user access.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964" y="5179969"/>
            <a:ext cx="399234" cy="3992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04609" y="6964045"/>
            <a:ext cx="2994254" cy="374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Home Dashboard</a:t>
            </a:r>
            <a:endParaRPr lang="en-US" sz="2800" b="1" dirty="0"/>
          </a:p>
        </p:txBody>
      </p:sp>
      <p:sp>
        <p:nvSpPr>
          <p:cNvPr id="12" name="Text 6"/>
          <p:cNvSpPr/>
          <p:nvPr/>
        </p:nvSpPr>
        <p:spPr>
          <a:xfrm>
            <a:off x="5698147" y="7444789"/>
            <a:ext cx="3207178" cy="598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Main interface displaying key information and navigation.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2059" y="4607734"/>
            <a:ext cx="399234" cy="39923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13320" y="2118137"/>
            <a:ext cx="2994254" cy="374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Input</a:t>
            </a:r>
            <a:endParaRPr lang="en-US" sz="2800" b="1" dirty="0"/>
          </a:p>
        </p:txBody>
      </p:sp>
      <p:sp>
        <p:nvSpPr>
          <p:cNvPr id="15" name="Text 8"/>
          <p:cNvSpPr/>
          <p:nvPr/>
        </p:nvSpPr>
        <p:spPr>
          <a:xfrm>
            <a:off x="8106858" y="2598881"/>
            <a:ext cx="3207179" cy="598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Interface for users to enter and submit information.</a:t>
            </a:r>
            <a:endParaRPr lang="en-US" sz="14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4154" y="5179969"/>
            <a:ext cx="399233" cy="39923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595416" y="6964045"/>
            <a:ext cx="2994254" cy="374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Application Settings</a:t>
            </a:r>
            <a:endParaRPr lang="en-US" sz="2800" b="1" dirty="0"/>
          </a:p>
        </p:txBody>
      </p:sp>
      <p:sp>
        <p:nvSpPr>
          <p:cNvPr id="18" name="Text 10"/>
          <p:cNvSpPr/>
          <p:nvPr/>
        </p:nvSpPr>
        <p:spPr>
          <a:xfrm>
            <a:off x="10488953" y="7444789"/>
            <a:ext cx="3207178" cy="898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Configuration options to customize the user experience.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394D35-F634-061C-6764-482C2AF24CE2}"/>
              </a:ext>
            </a:extLst>
          </p:cNvPr>
          <p:cNvSpPr/>
          <p:nvPr/>
        </p:nvSpPr>
        <p:spPr>
          <a:xfrm>
            <a:off x="12801600" y="7738946"/>
            <a:ext cx="1728439" cy="41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274" y="527447"/>
            <a:ext cx="11680746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6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SWOT Analysis: EcoStar Pro Strategic Assessment</a:t>
            </a:r>
            <a:endParaRPr lang="en-US" sz="36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4" y="1510546"/>
            <a:ext cx="13287851" cy="66504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9932" y="4369520"/>
            <a:ext cx="2936753" cy="746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High Vulnerability</a:t>
            </a:r>
            <a:endParaRPr lang="en-US" sz="2800" b="1" dirty="0"/>
          </a:p>
        </p:txBody>
      </p:sp>
      <p:sp>
        <p:nvSpPr>
          <p:cNvPr id="5" name="Text 2"/>
          <p:cNvSpPr/>
          <p:nvPr/>
        </p:nvSpPr>
        <p:spPr>
          <a:xfrm>
            <a:off x="5824734" y="7594784"/>
            <a:ext cx="2986740" cy="373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High Risk</a:t>
            </a:r>
            <a:endParaRPr lang="en-US" sz="2800" b="1" dirty="0"/>
          </a:p>
        </p:txBody>
      </p:sp>
      <p:sp>
        <p:nvSpPr>
          <p:cNvPr id="6" name="Text 3"/>
          <p:cNvSpPr/>
          <p:nvPr/>
        </p:nvSpPr>
        <p:spPr>
          <a:xfrm>
            <a:off x="11390441" y="4369520"/>
            <a:ext cx="2936753" cy="746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High Opportunity</a:t>
            </a:r>
            <a:endParaRPr lang="en-US" sz="2800" b="1" dirty="0"/>
          </a:p>
        </p:txBody>
      </p:sp>
      <p:sp>
        <p:nvSpPr>
          <p:cNvPr id="7" name="Text 4"/>
          <p:cNvSpPr/>
          <p:nvPr/>
        </p:nvSpPr>
        <p:spPr>
          <a:xfrm>
            <a:off x="5817267" y="1783501"/>
            <a:ext cx="2986740" cy="373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High Advantage</a:t>
            </a:r>
            <a:endParaRPr lang="en-US" sz="2800" b="1" dirty="0"/>
          </a:p>
        </p:txBody>
      </p:sp>
      <p:sp>
        <p:nvSpPr>
          <p:cNvPr id="8" name="Text 5"/>
          <p:cNvSpPr/>
          <p:nvPr/>
        </p:nvSpPr>
        <p:spPr>
          <a:xfrm>
            <a:off x="4394832" y="6116762"/>
            <a:ext cx="2561959" cy="597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Threats: Regulatory and competitive risks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983" y="5312417"/>
            <a:ext cx="371683" cy="3716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12548" y="6130037"/>
            <a:ext cx="2561959" cy="597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Weaknesses: Limited enterprise integrations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686" y="5320299"/>
            <a:ext cx="371683" cy="3716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12548" y="3524936"/>
            <a:ext cx="2561959" cy="89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Opportunities: Renewable market expansion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686" y="2864535"/>
            <a:ext cx="371683" cy="37168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315186" y="3674273"/>
            <a:ext cx="2561959" cy="597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Strengths: User-friendly green tech platform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324" y="2864535"/>
            <a:ext cx="371683" cy="3716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EC2D47-8EAC-832A-A659-E05AF4327DAC}"/>
              </a:ext>
            </a:extLst>
          </p:cNvPr>
          <p:cNvSpPr/>
          <p:nvPr/>
        </p:nvSpPr>
        <p:spPr>
          <a:xfrm>
            <a:off x="12812751" y="7727795"/>
            <a:ext cx="1739590" cy="433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941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Mona Sans Semi Bold</vt:lpstr>
      <vt:lpstr>Arial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Kunal Gangani</cp:lastModifiedBy>
  <cp:revision>3</cp:revision>
  <dcterms:created xsi:type="dcterms:W3CDTF">2025-10-14T18:21:49Z</dcterms:created>
  <dcterms:modified xsi:type="dcterms:W3CDTF">2025-10-14T18:35:21Z</dcterms:modified>
</cp:coreProperties>
</file>